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79" r:id="rId3"/>
    <p:sldId id="280" r:id="rId4"/>
    <p:sldId id="341" r:id="rId5"/>
    <p:sldId id="292" r:id="rId6"/>
    <p:sldId id="331" r:id="rId7"/>
    <p:sldId id="332" r:id="rId8"/>
    <p:sldId id="328" r:id="rId9"/>
    <p:sldId id="342" r:id="rId10"/>
    <p:sldId id="343" r:id="rId11"/>
    <p:sldId id="334" r:id="rId12"/>
    <p:sldId id="281" r:id="rId13"/>
    <p:sldId id="338" r:id="rId14"/>
    <p:sldId id="337" r:id="rId15"/>
    <p:sldId id="318" r:id="rId16"/>
    <p:sldId id="319" r:id="rId17"/>
    <p:sldId id="320" r:id="rId18"/>
    <p:sldId id="321" r:id="rId19"/>
    <p:sldId id="322" r:id="rId20"/>
    <p:sldId id="323" r:id="rId21"/>
    <p:sldId id="278"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9900"/>
    <a:srgbClr val="0099FF"/>
    <a:srgbClr val="00FFFF"/>
    <a:srgbClr val="CC0099"/>
    <a:srgbClr val="FCEFBA"/>
    <a:srgbClr val="6699FF"/>
    <a:srgbClr val="99CC00"/>
    <a:srgbClr val="CCFFCC"/>
    <a:srgbClr val="6600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97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DC682F70-319B-41C3-AB81-5DDDD2A3C2E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DFDE51-401E-4FE9-AC0E-4093546B9925}"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DE8FD1-7521-4F55-9EA8-EA3BDB702D7F}"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A3E0FCF-1506-47CD-B3E9-66B48ECF40DB}"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D27F750-D3BC-4C62-B1CD-F3A8D7975CC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237F76A-7E1D-4B25-BDAD-07688DEF29C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B3469DE-43A4-4316-8897-7A0F04A2861E}"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3C99-8128-4E81-B4C2-9237C71DE4AA}"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AF579F-B5D1-498D-8FE5-E270ECDCC171}"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973EF-2E56-45A7-B69A-F8F2423E37CE}"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E55AB83-E99D-421C-AB15-1CDBB2419291}"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D002F10-957A-4CCA-B031-DB18AEB0325D}"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gif"/><Relationship Id="rId1" Type="http://schemas.openxmlformats.org/officeDocument/2006/relationships/slideLayout" Target="../slideLayouts/slideLayout2.xml"/><Relationship Id="rId4" Type="http://schemas.openxmlformats.org/officeDocument/2006/relationships/image" Target="../media/image21.gif"/></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48768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Users\user\Desktop\Bitmap in Cover 10.cdr.jpg"/>
          <p:cNvPicPr>
            <a:picLocks noChangeAspect="1" noChangeArrowheads="1"/>
          </p:cNvPicPr>
          <p:nvPr/>
        </p:nvPicPr>
        <p:blipFill>
          <a:blip r:embed="rId2" cstate="print"/>
          <a:srcRect b="21916"/>
          <a:stretch>
            <a:fillRect/>
          </a:stretch>
        </p:blipFill>
        <p:spPr bwMode="auto">
          <a:xfrm>
            <a:off x="1371600" y="0"/>
            <a:ext cx="6451356" cy="6858000"/>
          </a:xfrm>
          <a:prstGeom prst="rect">
            <a:avLst/>
          </a:prstGeom>
          <a:noFill/>
        </p:spPr>
      </p:pic>
      <p:sp>
        <p:nvSpPr>
          <p:cNvPr id="6" name="Rectangle 5"/>
          <p:cNvSpPr/>
          <p:nvPr/>
        </p:nvSpPr>
        <p:spPr>
          <a:xfrm>
            <a:off x="0" y="4648200"/>
            <a:ext cx="9144000" cy="22098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6248400"/>
            <a:ext cx="82296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600199" y="22860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effectLst>
                  <a:outerShdw blurRad="38100" dist="38100" dir="2700000" algn="tl">
                    <a:srgbClr val="000000">
                      <a:alpha val="43137"/>
                    </a:srgbClr>
                  </a:outerShdw>
                </a:effectLst>
                <a:uLnTx/>
                <a:uFillTx/>
                <a:latin typeface="Arial" pitchFamily="34" charset="0"/>
                <a:ea typeface="+mj-ea"/>
                <a:cs typeface="Arial" pitchFamily="34" charset="0"/>
              </a:rPr>
              <a:t>ON THE PATH OF SALVATION - 10</a:t>
            </a:r>
          </a:p>
        </p:txBody>
      </p:sp>
      <p:sp>
        <p:nvSpPr>
          <p:cNvPr id="8" name="Title 1"/>
          <p:cNvSpPr txBox="1">
            <a:spLocks/>
          </p:cNvSpPr>
          <p:nvPr/>
        </p:nvSpPr>
        <p:spPr>
          <a:xfrm>
            <a:off x="0" y="4800600"/>
            <a:ext cx="82296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FF"/>
                </a:solidFill>
                <a:latin typeface="Cooper Std Black" pitchFamily="18" charset="0"/>
                <a:ea typeface="+mj-ea"/>
                <a:cs typeface="Times New Roman" pitchFamily="18" charset="0"/>
              </a:rPr>
              <a:t>CHURCH</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300" b="1" i="0" u="none" strike="noStrike" kern="1200" cap="none" spc="0" normalizeH="0" baseline="0" noProof="0" dirty="0">
                <a:ln w="28575">
                  <a:solidFill>
                    <a:schemeClr val="bg1"/>
                  </a:solidFill>
                </a:ln>
                <a:solidFill>
                  <a:srgbClr val="FF00FF"/>
                </a:solidFill>
                <a:effectLst/>
                <a:uLnTx/>
                <a:uFillTx/>
                <a:latin typeface="Cooper Std Black" pitchFamily="18" charset="0"/>
                <a:ea typeface="+mj-ea"/>
                <a:cs typeface="Times New Roman" pitchFamily="18" charset="0"/>
              </a:rPr>
              <a:t>THE MISSIONARY COMMUNITY</a:t>
            </a:r>
            <a:endParaRPr kumimoji="0" lang="en-US" sz="3300" b="1" i="0" u="none" strike="noStrike" kern="1200" cap="none" spc="0" normalizeH="0" baseline="0" noProof="0" dirty="0">
              <a:ln w="28575">
                <a:solidFill>
                  <a:schemeClr val="bg1"/>
                </a:solidFill>
              </a:ln>
              <a:solidFill>
                <a:srgbClr val="FF00FF"/>
              </a:solidFill>
              <a:effectLst/>
              <a:uLnTx/>
              <a:uFillTx/>
              <a:latin typeface="Cooper Std Black" pitchFamily="18" charset="0"/>
              <a:ea typeface="+mj-ea"/>
              <a:cs typeface="Arial" pitchFamily="34" charset="0"/>
            </a:endParaRPr>
          </a:p>
        </p:txBody>
      </p:sp>
      <p:sp>
        <p:nvSpPr>
          <p:cNvPr id="9" name="Chord 8"/>
          <p:cNvSpPr/>
          <p:nvPr/>
        </p:nvSpPr>
        <p:spPr>
          <a:xfrm rot="1474083">
            <a:off x="8018000" y="5113374"/>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innerShdw blurRad="63500" dist="50800" dir="13500000">
                  <a:prstClr val="black">
                    <a:alpha val="50000"/>
                  </a:prstClr>
                </a:innerShdw>
              </a:effectLst>
            </a:endParaRPr>
          </a:p>
        </p:txBody>
      </p:sp>
      <p:sp>
        <p:nvSpPr>
          <p:cNvPr id="10" name="TextBox 9"/>
          <p:cNvSpPr txBox="1"/>
          <p:nvPr/>
        </p:nvSpPr>
        <p:spPr>
          <a:xfrm>
            <a:off x="8153400" y="5081826"/>
            <a:ext cx="990600" cy="861774"/>
          </a:xfrm>
          <a:prstGeom prst="rect">
            <a:avLst/>
          </a:prstGeom>
          <a:noFill/>
        </p:spPr>
        <p:txBody>
          <a:bodyPr wrap="square" rtlCol="0">
            <a:spAutoFit/>
          </a:bodyPr>
          <a:lstStyle/>
          <a:p>
            <a:r>
              <a:rPr lang="en-US" sz="5000" b="1" dirty="0">
                <a:latin typeface="Cooper Std Black" pitchFamily="18" charset="0"/>
              </a:rPr>
              <a:t>10</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76200" y="1920419"/>
            <a:ext cx="8915400" cy="4708981"/>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There was no special set-up for the spiritual needs of the emigrants who went to different parts of  India and other places, seeking job. They became members of the Latin dioceses where they lived. They </a:t>
            </a:r>
            <a:r>
              <a:rPr lang="en-US" sz="2500" dirty="0" err="1">
                <a:latin typeface="Arial Narrow" pitchFamily="34" charset="0"/>
                <a:cs typeface="Times New Roman" pitchFamily="18" charset="0"/>
              </a:rPr>
              <a:t>practised</a:t>
            </a:r>
            <a:r>
              <a:rPr lang="en-US" sz="2500" dirty="0">
                <a:latin typeface="Arial Narrow" pitchFamily="34" charset="0"/>
                <a:cs typeface="Times New Roman" pitchFamily="18" charset="0"/>
              </a:rPr>
              <a:t> the liturgy which they were not acquainted with. As a part of solving this problem, the diocese of </a:t>
            </a:r>
            <a:r>
              <a:rPr lang="en-US" sz="2500" dirty="0" err="1">
                <a:latin typeface="Arial Narrow" pitchFamily="34" charset="0"/>
                <a:cs typeface="Times New Roman" pitchFamily="18" charset="0"/>
              </a:rPr>
              <a:t>Kalyan</a:t>
            </a:r>
            <a:r>
              <a:rPr lang="en-US" sz="2500" dirty="0">
                <a:latin typeface="Arial Narrow" pitchFamily="34" charset="0"/>
                <a:cs typeface="Times New Roman" pitchFamily="18" charset="0"/>
              </a:rPr>
              <a:t> was established for the Mar </a:t>
            </a:r>
            <a:r>
              <a:rPr lang="en-US" sz="2500" dirty="0" err="1">
                <a:latin typeface="Arial Narrow" pitchFamily="34" charset="0"/>
                <a:cs typeface="Times New Roman" pitchFamily="18" charset="0"/>
              </a:rPr>
              <a:t>Thoma</a:t>
            </a:r>
            <a:r>
              <a:rPr lang="en-US" sz="2500" dirty="0">
                <a:latin typeface="Arial Narrow" pitchFamily="34" charset="0"/>
                <a:cs typeface="Times New Roman" pitchFamily="18" charset="0"/>
              </a:rPr>
              <a:t> Christians of Mumbai, Poona and Nasik on 30th April, 1988 and the diocese of Chicago in 2001 for the Mar </a:t>
            </a:r>
            <a:r>
              <a:rPr lang="en-US" sz="2500" dirty="0" err="1">
                <a:latin typeface="Arial Narrow" pitchFamily="34" charset="0"/>
                <a:cs typeface="Times New Roman" pitchFamily="18" charset="0"/>
              </a:rPr>
              <a:t>Thoma</a:t>
            </a:r>
            <a:r>
              <a:rPr lang="en-US" sz="2500" dirty="0">
                <a:latin typeface="Arial Narrow" pitchFamily="34" charset="0"/>
                <a:cs typeface="Times New Roman" pitchFamily="18" charset="0"/>
              </a:rPr>
              <a:t> Christians in America, outside India. On 6th March 2012 erected diocese of Faridabad. But even today in India itself, members of Syro-Malabar Church fail to get their own liturgical life. Hence, if necessary, pastoral service set up for Syro-Malabar dioceses are to be arranged in places like Bangalore, Chennai, etc in India and in many countries outside India.</a:t>
            </a:r>
          </a:p>
        </p:txBody>
      </p:sp>
      <p:pic>
        <p:nvPicPr>
          <p:cNvPr id="8194" name="Picture 2" descr="C:\Users\user\Desktop\Bitmap in Lesson10.cdr.jpg"/>
          <p:cNvPicPr>
            <a:picLocks noChangeAspect="1" noChangeArrowheads="1"/>
          </p:cNvPicPr>
          <p:nvPr/>
        </p:nvPicPr>
        <p:blipFill>
          <a:blip r:embed="rId2" cstate="print"/>
          <a:srcRect l="22364" b="19722"/>
          <a:stretch>
            <a:fillRect/>
          </a:stretch>
        </p:blipFill>
        <p:spPr bwMode="auto">
          <a:xfrm>
            <a:off x="2019299" y="152400"/>
            <a:ext cx="2428799" cy="1752600"/>
          </a:xfrm>
          <a:prstGeom prst="rect">
            <a:avLst/>
          </a:prstGeom>
          <a:noFill/>
          <a:ln>
            <a:solidFill>
              <a:schemeClr val="accent1"/>
            </a:solidFill>
          </a:ln>
        </p:spPr>
      </p:pic>
      <p:pic>
        <p:nvPicPr>
          <p:cNvPr id="4" name="Picture 2" descr="C:\Users\user\Desktop\Bitmap in Lesson10.cdr.jpg"/>
          <p:cNvPicPr>
            <a:picLocks noChangeAspect="1" noChangeArrowheads="1"/>
          </p:cNvPicPr>
          <p:nvPr/>
        </p:nvPicPr>
        <p:blipFill>
          <a:blip r:embed="rId2" cstate="print"/>
          <a:srcRect l="442" t="76788" r="77636" b="2270"/>
          <a:stretch>
            <a:fillRect/>
          </a:stretch>
        </p:blipFill>
        <p:spPr bwMode="auto">
          <a:xfrm>
            <a:off x="4533900" y="152400"/>
            <a:ext cx="2628900" cy="17526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2049"/>
            <a:ext cx="91440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MISSION DIOCESES OF SYRO-MALABAR CHURCH</a:t>
            </a:r>
          </a:p>
        </p:txBody>
      </p:sp>
      <p:sp>
        <p:nvSpPr>
          <p:cNvPr id="7" name="TextBox 6"/>
          <p:cNvSpPr txBox="1"/>
          <p:nvPr/>
        </p:nvSpPr>
        <p:spPr>
          <a:xfrm>
            <a:off x="152400" y="4191000"/>
            <a:ext cx="8763000" cy="2400657"/>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members of the Syro-Malabar Church desired to work among the non-Christians in different parts of India. The leaders of Syro-Malabar Church presented this desire to the Pope constantly. Consequently, Syro-Malabar Church got the Mission Dioceses of </a:t>
            </a:r>
            <a:r>
              <a:rPr lang="en-US" sz="2500" dirty="0" err="1">
                <a:latin typeface="Arial Narrow" pitchFamily="34" charset="0"/>
                <a:cs typeface="Times New Roman" pitchFamily="18" charset="0"/>
              </a:rPr>
              <a:t>Chanda</a:t>
            </a:r>
            <a:r>
              <a:rPr lang="en-US" sz="2500" dirty="0">
                <a:latin typeface="Arial Narrow" pitchFamily="34" charset="0"/>
                <a:cs typeface="Times New Roman" pitchFamily="18" charset="0"/>
              </a:rPr>
              <a:t>, Ujjain, </a:t>
            </a:r>
            <a:r>
              <a:rPr lang="en-US" sz="2500" dirty="0" err="1">
                <a:latin typeface="Arial Narrow" pitchFamily="34" charset="0"/>
                <a:cs typeface="Times New Roman" pitchFamily="18" charset="0"/>
              </a:rPr>
              <a:t>Satna</a:t>
            </a:r>
            <a:r>
              <a:rPr lang="en-US" sz="2500" dirty="0">
                <a:latin typeface="Arial Narrow" pitchFamily="34" charset="0"/>
                <a:cs typeface="Times New Roman" pitchFamily="18" charset="0"/>
              </a:rPr>
              <a:t>, </a:t>
            </a:r>
            <a:r>
              <a:rPr lang="en-US" sz="2500" dirty="0" err="1">
                <a:latin typeface="Arial Narrow" pitchFamily="34" charset="0"/>
                <a:cs typeface="Times New Roman" pitchFamily="18" charset="0"/>
              </a:rPr>
              <a:t>Sagar</a:t>
            </a:r>
            <a:r>
              <a:rPr lang="en-US" sz="2500" dirty="0">
                <a:latin typeface="Arial Narrow" pitchFamily="34" charset="0"/>
                <a:cs typeface="Times New Roman" pitchFamily="18" charset="0"/>
              </a:rPr>
              <a:t>, </a:t>
            </a:r>
            <a:r>
              <a:rPr lang="en-US" sz="2500" dirty="0" err="1">
                <a:latin typeface="Arial Narrow" pitchFamily="34" charset="0"/>
                <a:cs typeface="Times New Roman" pitchFamily="18" charset="0"/>
              </a:rPr>
              <a:t>Jagadalpur</a:t>
            </a:r>
            <a:r>
              <a:rPr lang="en-US" sz="2500" dirty="0">
                <a:latin typeface="Arial Narrow" pitchFamily="34" charset="0"/>
                <a:cs typeface="Times New Roman" pitchFamily="18" charset="0"/>
              </a:rPr>
              <a:t>, </a:t>
            </a:r>
            <a:r>
              <a:rPr lang="en-US" sz="2500" dirty="0" err="1">
                <a:latin typeface="Arial Narrow" pitchFamily="34" charset="0"/>
                <a:cs typeface="Times New Roman" pitchFamily="18" charset="0"/>
              </a:rPr>
              <a:t>Bijnor</a:t>
            </a:r>
            <a:r>
              <a:rPr lang="en-US" sz="2500" dirty="0">
                <a:latin typeface="Arial Narrow" pitchFamily="34" charset="0"/>
                <a:cs typeface="Times New Roman" pitchFamily="18" charset="0"/>
              </a:rPr>
              <a:t>, Rajkot, </a:t>
            </a:r>
            <a:r>
              <a:rPr lang="en-US" sz="2500" dirty="0" err="1">
                <a:latin typeface="Arial Narrow" pitchFamily="34" charset="0"/>
                <a:cs typeface="Times New Roman" pitchFamily="18" charset="0"/>
              </a:rPr>
              <a:t>Gorekpur</a:t>
            </a:r>
            <a:r>
              <a:rPr lang="en-US" sz="2500" dirty="0">
                <a:latin typeface="Arial Narrow" pitchFamily="34" charset="0"/>
                <a:cs typeface="Times New Roman" pitchFamily="18" charset="0"/>
              </a:rPr>
              <a:t>, </a:t>
            </a:r>
            <a:r>
              <a:rPr lang="en-US" sz="2500" dirty="0" err="1">
                <a:latin typeface="Arial Narrow" pitchFamily="34" charset="0"/>
                <a:cs typeface="Times New Roman" pitchFamily="18" charset="0"/>
              </a:rPr>
              <a:t>Thuckalay</a:t>
            </a:r>
            <a:r>
              <a:rPr lang="en-US" sz="2500" dirty="0">
                <a:latin typeface="Arial Narrow" pitchFamily="34" charset="0"/>
                <a:cs typeface="Times New Roman" pitchFamily="18" charset="0"/>
              </a:rPr>
              <a:t> and </a:t>
            </a:r>
            <a:r>
              <a:rPr lang="en-US" sz="2500" dirty="0" err="1">
                <a:latin typeface="Arial Narrow" pitchFamily="34" charset="0"/>
                <a:cs typeface="Times New Roman" pitchFamily="18" charset="0"/>
              </a:rPr>
              <a:t>Adilabad</a:t>
            </a:r>
            <a:r>
              <a:rPr lang="en-US" sz="2500" dirty="0">
                <a:latin typeface="Arial Narrow" pitchFamily="34" charset="0"/>
                <a:cs typeface="Times New Roman" pitchFamily="18" charset="0"/>
              </a:rPr>
              <a:t>. Still, we need more mission dioceses for her  missionary activity.</a:t>
            </a:r>
          </a:p>
        </p:txBody>
      </p:sp>
      <p:pic>
        <p:nvPicPr>
          <p:cNvPr id="2050" name="Picture 2" descr="C:\Users\user\Desktop\India-Map.png"/>
          <p:cNvPicPr>
            <a:picLocks noChangeAspect="1" noChangeArrowheads="1"/>
          </p:cNvPicPr>
          <p:nvPr/>
        </p:nvPicPr>
        <p:blipFill>
          <a:blip r:embed="rId2" cstate="print"/>
          <a:srcRect/>
          <a:stretch>
            <a:fillRect/>
          </a:stretch>
        </p:blipFill>
        <p:spPr bwMode="auto">
          <a:xfrm>
            <a:off x="3352800" y="1447800"/>
            <a:ext cx="2400855" cy="26670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7"/>
          <p:cNvSpPr/>
          <p:nvPr/>
        </p:nvSpPr>
        <p:spPr>
          <a:xfrm>
            <a:off x="0" y="0"/>
            <a:ext cx="9144000" cy="16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52400" y="4724400"/>
            <a:ext cx="8839200" cy="1815882"/>
          </a:xfrm>
          <a:prstGeom prst="rect">
            <a:avLst/>
          </a:prstGeom>
          <a:noFill/>
        </p:spPr>
        <p:txBody>
          <a:bodyPr wrap="square" rtlCol="0">
            <a:spAutoFit/>
          </a:bodyPr>
          <a:lstStyle/>
          <a:p>
            <a:pPr algn="just"/>
            <a:r>
              <a:rPr lang="en-US" sz="2800" dirty="0">
                <a:latin typeface="Arial Narrow" pitchFamily="34" charset="0"/>
                <a:cs typeface="Times New Roman" pitchFamily="18" charset="0"/>
              </a:rPr>
              <a:t>	Life witness is the first missionary activity of each Christian. In India, with people deeply rooted in various religious traditions, the life of love of the Christians is the most powerful means to proclaim Jesus.</a:t>
            </a:r>
          </a:p>
        </p:txBody>
      </p:sp>
      <p:sp>
        <p:nvSpPr>
          <p:cNvPr id="5" name="TextBox 4"/>
          <p:cNvSpPr txBox="1"/>
          <p:nvPr/>
        </p:nvSpPr>
        <p:spPr>
          <a:xfrm>
            <a:off x="152400" y="372070"/>
            <a:ext cx="8839200" cy="923330"/>
          </a:xfrm>
          <a:prstGeom prst="rect">
            <a:avLst/>
          </a:prstGeom>
          <a:noFill/>
        </p:spPr>
        <p:txBody>
          <a:bodyPr wrap="square" rtlCol="0">
            <a:spAutoFit/>
          </a:bodyPr>
          <a:lstStyle/>
          <a:p>
            <a:pPr algn="just"/>
            <a:r>
              <a:rPr lang="en-US" sz="3000" b="1" dirty="0">
                <a:solidFill>
                  <a:srgbClr val="FF0000"/>
                </a:solidFill>
                <a:latin typeface="Cooper Std Black" pitchFamily="18" charset="0"/>
                <a:cs typeface="Times New Roman" pitchFamily="18" charset="0"/>
              </a:rPr>
              <a:t>Activity -1. </a:t>
            </a:r>
            <a:r>
              <a:rPr lang="en-US" sz="2400" dirty="0">
                <a:solidFill>
                  <a:srgbClr val="00B0F0"/>
                </a:solidFill>
                <a:latin typeface="Arial Narrow" pitchFamily="34" charset="0"/>
                <a:cs typeface="Times New Roman" pitchFamily="18" charset="0"/>
              </a:rPr>
              <a:t>Find out the mission dioceses of Syro-Malabar Church and write them down. Discuss how we can help those dioceses.</a:t>
            </a:r>
            <a:endParaRPr lang="en-US" sz="2400" dirty="0">
              <a:solidFill>
                <a:srgbClr val="FF00FF"/>
              </a:solidFill>
              <a:latin typeface="Arial Narrow" pitchFamily="34" charset="0"/>
              <a:cs typeface="Times New Roman" pitchFamily="18" charset="0"/>
            </a:endParaRPr>
          </a:p>
        </p:txBody>
      </p:sp>
      <p:sp>
        <p:nvSpPr>
          <p:cNvPr id="7" name="TextBox 6"/>
          <p:cNvSpPr txBox="1"/>
          <p:nvPr/>
        </p:nvSpPr>
        <p:spPr>
          <a:xfrm>
            <a:off x="0" y="1676400"/>
            <a:ext cx="9144000" cy="1169551"/>
          </a:xfrm>
          <a:prstGeom prst="rect">
            <a:avLst/>
          </a:prstGeom>
          <a:noFill/>
        </p:spPr>
        <p:txBody>
          <a:bodyPr wrap="square" rtlCol="0">
            <a:spAutoFit/>
          </a:bodyPr>
          <a:lstStyle/>
          <a:p>
            <a:pPr algn="ctr"/>
            <a:r>
              <a:rPr lang="en-US" sz="3500" b="1" dirty="0">
                <a:latin typeface="Cooper Std Black" pitchFamily="18" charset="0"/>
                <a:cs typeface="Times New Roman" pitchFamily="18" charset="0"/>
              </a:rPr>
              <a:t>MAIN STYLE OF MISSION ACTIVITIES</a:t>
            </a:r>
          </a:p>
        </p:txBody>
      </p:sp>
      <p:pic>
        <p:nvPicPr>
          <p:cNvPr id="3074" name="Picture 2" descr="C:\Users\user\Desktop\jesus_png_10_by_simon_dewy_by_mariamlouis-d5ew6v0.png"/>
          <p:cNvPicPr>
            <a:picLocks noChangeAspect="1" noChangeArrowheads="1"/>
          </p:cNvPicPr>
          <p:nvPr/>
        </p:nvPicPr>
        <p:blipFill>
          <a:blip r:embed="rId2" cstate="print"/>
          <a:srcRect/>
          <a:stretch>
            <a:fillRect/>
          </a:stretch>
        </p:blipFill>
        <p:spPr bwMode="auto">
          <a:xfrm>
            <a:off x="3581400" y="2667000"/>
            <a:ext cx="1981200" cy="19812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152400" y="2133600"/>
            <a:ext cx="8839200" cy="4401205"/>
          </a:xfrm>
          <a:prstGeom prst="rect">
            <a:avLst/>
          </a:prstGeom>
          <a:noFill/>
        </p:spPr>
        <p:txBody>
          <a:bodyPr wrap="square" rtlCol="0">
            <a:spAutoFit/>
          </a:bodyPr>
          <a:lstStyle/>
          <a:p>
            <a:pPr algn="just"/>
            <a:r>
              <a:rPr lang="en-US" sz="2800" dirty="0">
                <a:latin typeface="Arial Narrow" pitchFamily="34" charset="0"/>
                <a:cs typeface="Times New Roman" pitchFamily="18" charset="0"/>
              </a:rPr>
              <a:t>	Another means is </a:t>
            </a:r>
            <a:r>
              <a:rPr lang="en-US" sz="2800" dirty="0" err="1">
                <a:latin typeface="Arial Narrow" pitchFamily="34" charset="0"/>
                <a:cs typeface="Times New Roman" pitchFamily="18" charset="0"/>
              </a:rPr>
              <a:t>diaglogue</a:t>
            </a:r>
            <a:r>
              <a:rPr lang="en-US" sz="2800" dirty="0">
                <a:latin typeface="Arial Narrow" pitchFamily="34" charset="0"/>
                <a:cs typeface="Times New Roman" pitchFamily="18" charset="0"/>
              </a:rPr>
              <a:t> among religions. Among the Christians and Hindus in India, a life of dialogue has already been there. Through dialogue, the Church understands the faith traditions of other religions and invites them to share the God-experience of Christian tradition. A missionary engaged in dialogue should be in good relations with the people around and be ready to help them, even their opponents, in their need. Christians, along with people of other religions should work for the social and economic welfare of the society. We must be able to share our faith and God-experience through this.</a:t>
            </a:r>
          </a:p>
        </p:txBody>
      </p:sp>
      <p:pic>
        <p:nvPicPr>
          <p:cNvPr id="4098" name="Picture 2" descr="C:\Users\user\Desktop\religious-symbols_2.png"/>
          <p:cNvPicPr>
            <a:picLocks noChangeAspect="1" noChangeArrowheads="1"/>
          </p:cNvPicPr>
          <p:nvPr/>
        </p:nvPicPr>
        <p:blipFill>
          <a:blip r:embed="rId2" cstate="print"/>
          <a:srcRect b="65078"/>
          <a:stretch>
            <a:fillRect/>
          </a:stretch>
        </p:blipFill>
        <p:spPr bwMode="auto">
          <a:xfrm>
            <a:off x="152400" y="685800"/>
            <a:ext cx="2743200" cy="914400"/>
          </a:xfrm>
          <a:prstGeom prst="rect">
            <a:avLst/>
          </a:prstGeom>
          <a:noFill/>
          <a:ln>
            <a:solidFill>
              <a:schemeClr val="accent1"/>
            </a:solidFill>
          </a:ln>
        </p:spPr>
      </p:pic>
      <p:pic>
        <p:nvPicPr>
          <p:cNvPr id="4" name="Picture 2" descr="C:\Users\user\Desktop\religious-symbols_2.png"/>
          <p:cNvPicPr>
            <a:picLocks noChangeAspect="1" noChangeArrowheads="1"/>
          </p:cNvPicPr>
          <p:nvPr/>
        </p:nvPicPr>
        <p:blipFill>
          <a:blip r:embed="rId2" cstate="print"/>
          <a:srcRect t="32012" b="35976"/>
          <a:stretch>
            <a:fillRect/>
          </a:stretch>
        </p:blipFill>
        <p:spPr bwMode="auto">
          <a:xfrm>
            <a:off x="3200400" y="685800"/>
            <a:ext cx="2743200" cy="914400"/>
          </a:xfrm>
          <a:prstGeom prst="rect">
            <a:avLst/>
          </a:prstGeom>
          <a:noFill/>
          <a:ln>
            <a:solidFill>
              <a:schemeClr val="accent1"/>
            </a:solidFill>
          </a:ln>
        </p:spPr>
      </p:pic>
      <p:pic>
        <p:nvPicPr>
          <p:cNvPr id="5" name="Picture 2" descr="C:\Users\user\Desktop\religious-symbols_2.png"/>
          <p:cNvPicPr>
            <a:picLocks noChangeAspect="1" noChangeArrowheads="1"/>
          </p:cNvPicPr>
          <p:nvPr/>
        </p:nvPicPr>
        <p:blipFill>
          <a:blip r:embed="rId2" cstate="print"/>
          <a:srcRect t="64024" b="1297"/>
          <a:stretch>
            <a:fillRect/>
          </a:stretch>
        </p:blipFill>
        <p:spPr bwMode="auto">
          <a:xfrm>
            <a:off x="6248400" y="685800"/>
            <a:ext cx="2743200" cy="912501"/>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152400" y="1371600"/>
            <a:ext cx="8839200" cy="5262979"/>
          </a:xfrm>
          <a:prstGeom prst="rect">
            <a:avLst/>
          </a:prstGeom>
          <a:noFill/>
        </p:spPr>
        <p:txBody>
          <a:bodyPr wrap="square" rtlCol="0">
            <a:spAutoFit/>
          </a:bodyPr>
          <a:lstStyle/>
          <a:p>
            <a:pPr algn="just"/>
            <a:r>
              <a:rPr lang="en-US" sz="2400" dirty="0">
                <a:latin typeface="Arial Narrow" pitchFamily="34" charset="0"/>
                <a:cs typeface="Times New Roman" pitchFamily="18" charset="0"/>
              </a:rPr>
              <a:t>	Fasting, penance and Ashram life have much importance in Indian and Syro-Malabar traditions.  Hence the Church exhorts that the consecrated persons in Syro- Malabar Church must be evangelists capable of instilling zeal and piety in others. (The document on the working of Syro-Malabar Church 6: 2-5).</a:t>
            </a:r>
          </a:p>
          <a:p>
            <a:pPr algn="just"/>
            <a:r>
              <a:rPr lang="en-US" sz="2400" dirty="0">
                <a:latin typeface="Arial Narrow" pitchFamily="34" charset="0"/>
                <a:cs typeface="Times New Roman" pitchFamily="18" charset="0"/>
              </a:rPr>
              <a:t>	Our missionaries should try to form local worshipping communities, discussed with much importance in the Apostolic teaching of Pope Paul VI on ‘</a:t>
            </a:r>
            <a:r>
              <a:rPr lang="en-US" sz="2400" dirty="0" err="1">
                <a:latin typeface="Arial Narrow" pitchFamily="34" charset="0"/>
                <a:cs typeface="Times New Roman" pitchFamily="18" charset="0"/>
              </a:rPr>
              <a:t>Evangelisation</a:t>
            </a:r>
            <a:r>
              <a:rPr lang="en-US" sz="2400" dirty="0">
                <a:latin typeface="Arial Narrow" pitchFamily="34" charset="0"/>
                <a:cs typeface="Times New Roman" pitchFamily="18" charset="0"/>
              </a:rPr>
              <a:t> Today’. These communities should come together to listen to the Word of God, to meditate on it, to receive the sacraments and to share in the banquet of love. (EN. 58)</a:t>
            </a:r>
          </a:p>
          <a:p>
            <a:pPr algn="just"/>
            <a:r>
              <a:rPr lang="en-US" sz="2400" dirty="0">
                <a:latin typeface="Arial Narrow" pitchFamily="34" charset="0"/>
                <a:cs typeface="Times New Roman" pitchFamily="18" charset="0"/>
              </a:rPr>
              <a:t>	The members of the Church adopt a missionary style suited to the culture of each locality. Thus, through various styles Syro-Malabar Church continues her missionary movement. Let us be proud of this missionary move and co-operate with it as far as we can.</a:t>
            </a:r>
          </a:p>
        </p:txBody>
      </p:sp>
      <p:sp>
        <p:nvSpPr>
          <p:cNvPr id="4" name="Rectangle 3"/>
          <p:cNvSpPr/>
          <p:nvPr/>
        </p:nvSpPr>
        <p:spPr>
          <a:xfrm>
            <a:off x="0" y="0"/>
            <a:ext cx="9144000" cy="1295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52400" y="152400"/>
            <a:ext cx="8839200" cy="923330"/>
          </a:xfrm>
          <a:prstGeom prst="rect">
            <a:avLst/>
          </a:prstGeom>
          <a:noFill/>
        </p:spPr>
        <p:txBody>
          <a:bodyPr wrap="square" rtlCol="0">
            <a:spAutoFit/>
          </a:bodyPr>
          <a:lstStyle/>
          <a:p>
            <a:pPr algn="just"/>
            <a:r>
              <a:rPr lang="en-US" sz="3000" b="1" dirty="0">
                <a:solidFill>
                  <a:srgbClr val="FF0000"/>
                </a:solidFill>
                <a:latin typeface="Cooper Std Black" pitchFamily="18" charset="0"/>
                <a:cs typeface="Times New Roman" pitchFamily="18" charset="0"/>
              </a:rPr>
              <a:t>Activity -2. </a:t>
            </a:r>
            <a:r>
              <a:rPr lang="en-US" sz="2400" dirty="0">
                <a:solidFill>
                  <a:srgbClr val="00B0F0"/>
                </a:solidFill>
                <a:latin typeface="Arial Narrow" pitchFamily="34" charset="0"/>
                <a:cs typeface="Times New Roman" pitchFamily="18" charset="0"/>
              </a:rPr>
              <a:t>Prepare a write-up on any of the Syro-Malabar Mission dioceses and present it in class.</a:t>
            </a: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p:cTn id="19"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p:cTn id="25"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val 29"/>
          <p:cNvSpPr/>
          <p:nvPr/>
        </p:nvSpPr>
        <p:spPr>
          <a:xfrm>
            <a:off x="228600" y="1600200"/>
            <a:ext cx="8534400" cy="4572000"/>
          </a:xfrm>
          <a:prstGeom prst="ellipse">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143000" y="2895600"/>
            <a:ext cx="6858000" cy="838200"/>
          </a:xfrm>
          <a:ln>
            <a:noFill/>
          </a:ln>
        </p:spPr>
        <p:txBody>
          <a:bodyPr>
            <a:noAutofit/>
          </a:bodyPr>
          <a:lstStyle/>
          <a:p>
            <a:pPr algn="ctr"/>
            <a:r>
              <a:rPr lang="en-US" sz="3500" b="1" dirty="0">
                <a:solidFill>
                  <a:srgbClr val="00B0F0"/>
                </a:solidFill>
                <a:latin typeface="Cooper Std Black" pitchFamily="18" charset="0"/>
                <a:cs typeface="Times New Roman" pitchFamily="18" charset="0"/>
              </a:rPr>
              <a:t>Let us </a:t>
            </a:r>
            <a:br>
              <a:rPr lang="en-US" sz="3500" b="1" dirty="0">
                <a:solidFill>
                  <a:srgbClr val="00B0F0"/>
                </a:solidFill>
                <a:latin typeface="Cooper Std Black" pitchFamily="18" charset="0"/>
                <a:cs typeface="Times New Roman" pitchFamily="18" charset="0"/>
              </a:rPr>
            </a:br>
            <a:r>
              <a:rPr lang="en-US" sz="3500" b="1" dirty="0">
                <a:solidFill>
                  <a:srgbClr val="00B0F0"/>
                </a:solidFill>
                <a:latin typeface="Cooper Std Black" pitchFamily="18" charset="0"/>
                <a:cs typeface="Times New Roman" pitchFamily="18" charset="0"/>
              </a:rPr>
              <a:t>Read the Word of God and Meditate</a:t>
            </a:r>
          </a:p>
        </p:txBody>
      </p:sp>
      <p:sp>
        <p:nvSpPr>
          <p:cNvPr id="5" name="Content Placeholder 2"/>
          <p:cNvSpPr>
            <a:spLocks noGrp="1"/>
          </p:cNvSpPr>
          <p:nvPr>
            <p:ph idx="1"/>
          </p:nvPr>
        </p:nvSpPr>
        <p:spPr>
          <a:xfrm>
            <a:off x="228600" y="4495800"/>
            <a:ext cx="8686800" cy="533400"/>
          </a:xfrm>
        </p:spPr>
        <p:txBody>
          <a:bodyPr>
            <a:noAutofit/>
          </a:bodyPr>
          <a:lstStyle/>
          <a:p>
            <a:pPr algn="ctr">
              <a:buNone/>
            </a:pPr>
            <a:r>
              <a:rPr lang="en-US" sz="3000" b="1" dirty="0">
                <a:solidFill>
                  <a:schemeClr val="tx1"/>
                </a:solidFill>
                <a:latin typeface="Arial Narrow" pitchFamily="34" charset="0"/>
                <a:cs typeface="Times New Roman" pitchFamily="18" charset="0"/>
              </a:rPr>
              <a:t>1 Cor. 3: 5-9</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81000" y="1600200"/>
            <a:ext cx="8382000" cy="4572000"/>
          </a:xfrm>
          <a:prstGeom prst="ellipse">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066800" y="2667000"/>
            <a:ext cx="7010400" cy="838200"/>
          </a:xfrm>
        </p:spPr>
        <p:txBody>
          <a:bodyPr>
            <a:noAutofit/>
          </a:bodyPr>
          <a:lstStyle/>
          <a:p>
            <a:pPr algn="ctr"/>
            <a:r>
              <a:rPr lang="en-US" sz="3500" b="1" dirty="0">
                <a:solidFill>
                  <a:srgbClr val="FF00FF"/>
                </a:solidFill>
                <a:latin typeface="Cooper Std Black" pitchFamily="18" charset="0"/>
                <a:cs typeface="Times New Roman" pitchFamily="18" charset="0"/>
              </a:rPr>
              <a:t>A Word of God to Remember</a:t>
            </a:r>
          </a:p>
        </p:txBody>
      </p:sp>
      <p:sp>
        <p:nvSpPr>
          <p:cNvPr id="5" name="Content Placeholder 2"/>
          <p:cNvSpPr>
            <a:spLocks noGrp="1"/>
          </p:cNvSpPr>
          <p:nvPr>
            <p:ph idx="1"/>
          </p:nvPr>
        </p:nvSpPr>
        <p:spPr>
          <a:xfrm>
            <a:off x="685800" y="4114800"/>
            <a:ext cx="7696200" cy="1371600"/>
          </a:xfrm>
        </p:spPr>
        <p:txBody>
          <a:bodyPr>
            <a:noAutofit/>
          </a:bodyPr>
          <a:lstStyle/>
          <a:p>
            <a:pPr algn="ctr">
              <a:buNone/>
            </a:pPr>
            <a:r>
              <a:rPr lang="en-US" sz="3000" dirty="0">
                <a:solidFill>
                  <a:schemeClr val="tx1"/>
                </a:solidFill>
                <a:latin typeface="Arial Narrow" pitchFamily="34" charset="0"/>
                <a:cs typeface="Times New Roman" pitchFamily="18" charset="0"/>
              </a:rPr>
              <a:t>“For, we are God’s servants, working together; You are God’s field, God’s building” (1 Cor. 3:9)</a:t>
            </a:r>
          </a:p>
        </p:txBody>
      </p:sp>
      <p:sp>
        <p:nvSpPr>
          <p:cNvPr id="7" name="5-Point Star 6"/>
          <p:cNvSpPr/>
          <p:nvPr/>
        </p:nvSpPr>
        <p:spPr>
          <a:xfrm>
            <a:off x="1143000" y="19812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1905000" y="16002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2590800" y="12954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3429000" y="11430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581400"/>
          </a:xfrm>
          <a:prstGeom prst="rect">
            <a:avLst/>
          </a:prstGeom>
          <a:gradFill>
            <a:gsLst>
              <a:gs pos="0">
                <a:srgbClr val="FFFF00"/>
              </a:gs>
              <a:gs pos="50000">
                <a:schemeClr val="bg1"/>
              </a:gs>
              <a:gs pos="100000">
                <a:srgbClr val="FFFF00"/>
              </a:gs>
            </a:gsLst>
            <a:path path="circle">
              <a:fillToRect l="100000" t="100000"/>
            </a:path>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590800"/>
            <a:ext cx="7315200" cy="838200"/>
          </a:xfrm>
        </p:spPr>
        <p:txBody>
          <a:bodyPr>
            <a:normAutofit/>
          </a:bodyPr>
          <a:lstStyle/>
          <a:p>
            <a:pPr algn="ctr"/>
            <a:r>
              <a:rPr lang="en-US" sz="3500" b="1" dirty="0">
                <a:solidFill>
                  <a:srgbClr val="00B0F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0" y="3657600"/>
            <a:ext cx="6934200" cy="1143000"/>
          </a:xfrm>
        </p:spPr>
        <p:txBody>
          <a:bodyPr>
            <a:noAutofit/>
          </a:bodyPr>
          <a:lstStyle/>
          <a:p>
            <a:pPr algn="ctr">
              <a:buNone/>
            </a:pPr>
            <a:r>
              <a:rPr lang="en-US" sz="3000" dirty="0">
                <a:solidFill>
                  <a:schemeClr val="tx1"/>
                </a:solidFill>
                <a:latin typeface="Arial Narrow" pitchFamily="34" charset="0"/>
                <a:cs typeface="Times New Roman" pitchFamily="18" charset="0"/>
              </a:rPr>
              <a:t>Our Lord and our God, strengthen us to witness to our faith like St. Thomas, the apostle, who said, ‘let us go and die with Him’.</a:t>
            </a:r>
          </a:p>
        </p:txBody>
      </p:sp>
      <p:pic>
        <p:nvPicPr>
          <p:cNvPr id="2" name="Picture 2" descr="C:\Users\user\Desktop\Bitmap in Lesson1.cdr.jpg"/>
          <p:cNvPicPr>
            <a:picLocks noChangeAspect="1" noChangeArrowheads="1"/>
          </p:cNvPicPr>
          <p:nvPr/>
        </p:nvPicPr>
        <p:blipFill>
          <a:blip r:embed="rId2" cstate="print"/>
          <a:srcRect/>
          <a:stretch>
            <a:fillRect/>
          </a:stretch>
        </p:blipFill>
        <p:spPr bwMode="auto">
          <a:xfrm>
            <a:off x="6934200" y="2133600"/>
            <a:ext cx="2038485" cy="3200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52400" y="2514600"/>
            <a:ext cx="8763000" cy="2743200"/>
          </a:xfrm>
          <a:prstGeom prst="roundRect">
            <a:avLst>
              <a:gd name="adj" fmla="val 50000"/>
            </a:avLst>
          </a:prstGeom>
          <a:gradFill flip="none" rotWithShape="1">
            <a:gsLst>
              <a:gs pos="0">
                <a:srgbClr val="FFFF00"/>
              </a:gs>
              <a:gs pos="50000">
                <a:schemeClr val="bg1"/>
              </a:gs>
              <a:gs pos="100000">
                <a:srgbClr val="FFFF00"/>
              </a:gs>
            </a:gsLst>
            <a:path path="circle">
              <a:fillToRect l="100000" t="100000"/>
            </a:path>
            <a:tileRect r="-100000" b="-100000"/>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5146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Decision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505200"/>
            <a:ext cx="73152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I will have a lively participation in the Mission Sunday celebrations of my parish through prayer, sacrifice and donations.</a:t>
            </a:r>
          </a:p>
          <a:p>
            <a:pPr marL="0" indent="0" algn="ctr">
              <a:buNone/>
            </a:pPr>
            <a:endParaRPr lang="en-US" sz="3000" dirty="0">
              <a:solidFill>
                <a:schemeClr val="tx1"/>
              </a:solidFill>
              <a:latin typeface="Arial Narrow" pitchFamily="34"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447800"/>
            <a:ext cx="8991600" cy="4114800"/>
          </a:xfrm>
          <a:prstGeom prst="rect">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4478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Let us think with the Church</a:t>
            </a:r>
            <a:endParaRPr lang="en-US" sz="3500" dirty="0">
              <a:solidFill>
                <a:srgbClr val="00B0F0"/>
              </a:solidFill>
              <a:latin typeface="Cooper Std Black" pitchFamily="18" charset="0"/>
              <a:cs typeface="Times New Roman" pitchFamily="18" charset="0"/>
            </a:endParaRPr>
          </a:p>
        </p:txBody>
      </p:sp>
      <p:sp>
        <p:nvSpPr>
          <p:cNvPr id="5" name="Content Placeholder 2"/>
          <p:cNvSpPr>
            <a:spLocks noGrp="1"/>
          </p:cNvSpPr>
          <p:nvPr>
            <p:ph idx="1"/>
          </p:nvPr>
        </p:nvSpPr>
        <p:spPr>
          <a:xfrm>
            <a:off x="304800" y="2438400"/>
            <a:ext cx="8534400" cy="914400"/>
          </a:xfrm>
        </p:spPr>
        <p:txBody>
          <a:bodyPr>
            <a:noAutofit/>
          </a:bodyPr>
          <a:lstStyle/>
          <a:p>
            <a:pPr marL="0" indent="4763" algn="just">
              <a:buNone/>
            </a:pPr>
            <a:r>
              <a:rPr lang="en-US" sz="2900" dirty="0">
                <a:solidFill>
                  <a:schemeClr val="tx1"/>
                </a:solidFill>
                <a:latin typeface="Arial Narrow" pitchFamily="34" charset="0"/>
                <a:cs typeface="Times New Roman" pitchFamily="18" charset="0"/>
              </a:rPr>
              <a:t>	As the local Churches are obliged to represent the universal Church, they must properly understand that they are sent to the people around who do not believe in Christ, living in the same area. This local Church should be a sign showing Christ to others by their individual and communitarian life of witness (AG. 20)</a:t>
            </a:r>
          </a:p>
        </p:txBody>
      </p:sp>
      <p:sp>
        <p:nvSpPr>
          <p:cNvPr id="16" name="Sun 15"/>
          <p:cNvSpPr/>
          <p:nvPr/>
        </p:nvSpPr>
        <p:spPr>
          <a:xfrm>
            <a:off x="4114800" y="5410200"/>
            <a:ext cx="914400" cy="914400"/>
          </a:xfrm>
          <a:prstGeom prst="sun">
            <a:avLst>
              <a:gd name="adj" fmla="val 25000"/>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p:cNvSpPr/>
          <p:nvPr/>
        </p:nvSpPr>
        <p:spPr>
          <a:xfrm>
            <a:off x="4114800" y="609600"/>
            <a:ext cx="914400" cy="914400"/>
          </a:xfrm>
          <a:prstGeom prst="sun">
            <a:avLst>
              <a:gd name="adj" fmla="val 25000"/>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743200" y="152400"/>
            <a:ext cx="3657600" cy="914400"/>
          </a:xfrm>
          <a:prstGeom prst="ellipse">
            <a:avLst/>
          </a:prstGeom>
          <a:solidFill>
            <a:srgbClr val="CC00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74528"/>
            <a:ext cx="9144000" cy="2631490"/>
          </a:xfrm>
          <a:prstGeom prst="rect">
            <a:avLst/>
          </a:prstGeom>
          <a:noFill/>
        </p:spPr>
        <p:txBody>
          <a:bodyPr wrap="square" rtlCol="0">
            <a:spAutoFit/>
          </a:bodyPr>
          <a:lstStyle/>
          <a:p>
            <a:pPr algn="ctr"/>
            <a:r>
              <a:rPr lang="en-US" sz="3000" b="1" dirty="0">
                <a:solidFill>
                  <a:schemeClr val="bg1"/>
                </a:solidFill>
                <a:latin typeface="Cooper Std Black" pitchFamily="18" charset="0"/>
                <a:cs typeface="Times New Roman" pitchFamily="18" charset="0"/>
              </a:rPr>
              <a:t>LESSON 10</a:t>
            </a:r>
          </a:p>
          <a:p>
            <a:pPr algn="ctr"/>
            <a:endParaRPr lang="en-US" sz="3000" b="1" dirty="0">
              <a:latin typeface="Cooper Std Black" pitchFamily="18" charset="0"/>
              <a:cs typeface="Times New Roman" pitchFamily="18" charset="0"/>
            </a:endParaRPr>
          </a:p>
          <a:p>
            <a:pPr algn="ctr"/>
            <a:r>
              <a:rPr lang="en-US" sz="3500" b="1" dirty="0">
                <a:solidFill>
                  <a:srgbClr val="00B0F0"/>
                </a:solidFill>
                <a:latin typeface="Cooper Std Black" pitchFamily="18" charset="0"/>
                <a:cs typeface="Times New Roman" pitchFamily="18" charset="0"/>
              </a:rPr>
              <a:t>SYRO - MALABAR </a:t>
            </a:r>
            <a:r>
              <a:rPr lang="en-US" sz="3500" b="1">
                <a:solidFill>
                  <a:srgbClr val="00B0F0"/>
                </a:solidFill>
                <a:latin typeface="Cooper Std Black" pitchFamily="18" charset="0"/>
                <a:cs typeface="Times New Roman" pitchFamily="18" charset="0"/>
              </a:rPr>
              <a:t>CHURCH AND APOSTOLIC </a:t>
            </a:r>
            <a:r>
              <a:rPr lang="en-US" sz="3500" b="1" dirty="0">
                <a:solidFill>
                  <a:srgbClr val="00B0F0"/>
                </a:solidFill>
                <a:latin typeface="Cooper Std Black" pitchFamily="18" charset="0"/>
                <a:cs typeface="Times New Roman" pitchFamily="18" charset="0"/>
              </a:rPr>
              <a:t>MISSIONARY ACTIVITIES</a:t>
            </a:r>
          </a:p>
        </p:txBody>
      </p:sp>
      <p:pic>
        <p:nvPicPr>
          <p:cNvPr id="1026" name="Picture 2" descr="C:\Users\user\Desktop\seminary-chapel-vadavathoor.jpg"/>
          <p:cNvPicPr>
            <a:picLocks noChangeAspect="1" noChangeArrowheads="1"/>
          </p:cNvPicPr>
          <p:nvPr/>
        </p:nvPicPr>
        <p:blipFill>
          <a:blip r:embed="rId2" cstate="print"/>
          <a:srcRect/>
          <a:stretch>
            <a:fillRect/>
          </a:stretch>
        </p:blipFill>
        <p:spPr bwMode="auto">
          <a:xfrm>
            <a:off x="218546" y="3200400"/>
            <a:ext cx="8696854" cy="3208403"/>
          </a:xfrm>
          <a:prstGeom prst="rect">
            <a:avLst/>
          </a:prstGeom>
          <a:noFill/>
          <a:ln>
            <a:solidFill>
              <a:schemeClr val="accent1"/>
            </a:solidFill>
          </a:ln>
        </p:spPr>
      </p:pic>
      <p:pic>
        <p:nvPicPr>
          <p:cNvPr id="6" name="Picture 3" descr="C:\Users\user\Desktop\Caravaggio_-_The_Incredulity_of_Saint_Thomas.jpg"/>
          <p:cNvPicPr>
            <a:picLocks noChangeAspect="1" noChangeArrowheads="1"/>
          </p:cNvPicPr>
          <p:nvPr/>
        </p:nvPicPr>
        <p:blipFill>
          <a:blip r:embed="rId3" cstate="print"/>
          <a:srcRect/>
          <a:stretch>
            <a:fillRect/>
          </a:stretch>
        </p:blipFill>
        <p:spPr bwMode="auto">
          <a:xfrm>
            <a:off x="2133600" y="3111664"/>
            <a:ext cx="4876800" cy="3593936"/>
          </a:xfrm>
          <a:prstGeom prst="rect">
            <a:avLst/>
          </a:prstGeom>
          <a:ln>
            <a:noFill/>
          </a:ln>
          <a:effectLst>
            <a:softEdge rad="635000"/>
          </a:effectLst>
        </p:spPr>
      </p:pic>
    </p:spTree>
    <p:extLst>
      <p:ext uri="{BB962C8B-B14F-4D97-AF65-F5344CB8AC3E}">
        <p14:creationId xmlns="" xmlns:p14="http://schemas.microsoft.com/office/powerpoint/2010/main" val="3886861740"/>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00200"/>
            <a:ext cx="9144000" cy="4572000"/>
          </a:xfrm>
          <a:prstGeom prst="rect">
            <a:avLst/>
          </a:prstGeom>
          <a:gradFill>
            <a:gsLst>
              <a:gs pos="0">
                <a:srgbClr val="FFFF00"/>
              </a:gs>
              <a:gs pos="50000">
                <a:schemeClr val="bg2">
                  <a:lumMod val="75000"/>
                  <a:tint val="44500"/>
                  <a:satMod val="160000"/>
                </a:schemeClr>
              </a:gs>
              <a:gs pos="100000">
                <a:srgbClr val="FFFF00"/>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676400"/>
            <a:ext cx="9144000" cy="838200"/>
          </a:xfrm>
        </p:spPr>
        <p:txBody>
          <a:bodyPr>
            <a:normAutofit/>
          </a:bodyPr>
          <a:lstStyle/>
          <a:p>
            <a:pPr algn="ctr"/>
            <a:r>
              <a:rPr lang="en-US" sz="3500" b="1" dirty="0">
                <a:solidFill>
                  <a:srgbClr val="FF00FF"/>
                </a:solidFill>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304800" y="2590800"/>
            <a:ext cx="8610600" cy="3276600"/>
          </a:xfrm>
        </p:spPr>
        <p:txBody>
          <a:bodyPr>
            <a:noAutofit/>
          </a:bodyPr>
          <a:lstStyle/>
          <a:p>
            <a:pPr marL="457200" indent="-457200" algn="just">
              <a:buNone/>
            </a:pPr>
            <a:r>
              <a:rPr lang="en-US" sz="2950" dirty="0">
                <a:solidFill>
                  <a:schemeClr val="tx1"/>
                </a:solidFill>
                <a:latin typeface="Arial Narrow" pitchFamily="34" charset="0"/>
                <a:cs typeface="Times New Roman" pitchFamily="18" charset="0"/>
              </a:rPr>
              <a:t>1.	Describe the missionary richness of Syro-Malabar Church.</a:t>
            </a:r>
          </a:p>
          <a:p>
            <a:pPr marL="457200" indent="-457200" algn="just">
              <a:buNone/>
            </a:pPr>
            <a:r>
              <a:rPr lang="en-US" sz="2950" dirty="0">
                <a:solidFill>
                  <a:schemeClr val="tx1"/>
                </a:solidFill>
                <a:latin typeface="Arial Narrow" pitchFamily="34" charset="0"/>
                <a:cs typeface="Times New Roman" pitchFamily="18" charset="0"/>
              </a:rPr>
              <a:t>2.	Does an individual Church require mission diocese ?</a:t>
            </a:r>
          </a:p>
          <a:p>
            <a:pPr marL="457200" indent="-457200" algn="just">
              <a:buNone/>
            </a:pPr>
            <a:r>
              <a:rPr lang="en-US" sz="2950" dirty="0">
                <a:solidFill>
                  <a:schemeClr val="tx1"/>
                </a:solidFill>
                <a:latin typeface="Arial Narrow" pitchFamily="34" charset="0"/>
                <a:cs typeface="Times New Roman" pitchFamily="18" charset="0"/>
              </a:rPr>
              <a:t>3.	Which are the mission dioceses of Syro-Malabar Church ?</a:t>
            </a:r>
          </a:p>
          <a:p>
            <a:pPr marL="457200" indent="-457200" algn="just">
              <a:buNone/>
            </a:pPr>
            <a:r>
              <a:rPr lang="en-US" sz="2950" dirty="0">
                <a:solidFill>
                  <a:schemeClr val="tx1"/>
                </a:solidFill>
                <a:latin typeface="Arial Narrow" pitchFamily="34" charset="0"/>
                <a:cs typeface="Times New Roman" pitchFamily="18" charset="0"/>
              </a:rPr>
              <a:t>4.	What are the main missionary activities of the Church ? Explain.</a:t>
            </a:r>
          </a:p>
          <a:p>
            <a:pPr marL="457200" indent="-457200" algn="just">
              <a:buNone/>
            </a:pPr>
            <a:r>
              <a:rPr lang="en-US" sz="2950" dirty="0">
                <a:solidFill>
                  <a:schemeClr val="tx1"/>
                </a:solidFill>
                <a:latin typeface="Arial Narrow" pitchFamily="34" charset="0"/>
                <a:cs typeface="Times New Roman" pitchFamily="18" charset="0"/>
              </a:rPr>
              <a:t>5.	What is the importance of local liturgical communities ?</a:t>
            </a:r>
          </a:p>
        </p:txBody>
      </p:sp>
      <p:sp>
        <p:nvSpPr>
          <p:cNvPr id="9" name="Rectangle 8"/>
          <p:cNvSpPr/>
          <p:nvPr/>
        </p:nvSpPr>
        <p:spPr>
          <a:xfrm>
            <a:off x="0" y="1371600"/>
            <a:ext cx="9144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0" y="6172200"/>
            <a:ext cx="91440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3810000" y="305336"/>
            <a:ext cx="5105400" cy="6247864"/>
          </a:xfrm>
          <a:prstGeom prst="rect">
            <a:avLst/>
          </a:prstGeom>
          <a:noFill/>
        </p:spPr>
        <p:txBody>
          <a:bodyPr wrap="square" rtlCol="0">
            <a:spAutoFit/>
          </a:bodyPr>
          <a:lstStyle/>
          <a:p>
            <a:pPr algn="just"/>
            <a:r>
              <a:rPr lang="en-US" sz="2500" dirty="0">
                <a:latin typeface="Arial Narrow" pitchFamily="34" charset="0"/>
                <a:cs typeface="Times New Roman" pitchFamily="18" charset="0"/>
              </a:rPr>
              <a:t>	Lazar of </a:t>
            </a:r>
            <a:r>
              <a:rPr lang="en-US" sz="2500" dirty="0" err="1">
                <a:latin typeface="Arial Narrow" pitchFamily="34" charset="0"/>
                <a:cs typeface="Times New Roman" pitchFamily="18" charset="0"/>
              </a:rPr>
              <a:t>Bathania</a:t>
            </a:r>
            <a:r>
              <a:rPr lang="en-US" sz="2500" dirty="0">
                <a:latin typeface="Arial Narrow" pitchFamily="34" charset="0"/>
                <a:cs typeface="Times New Roman" pitchFamily="18" charset="0"/>
              </a:rPr>
              <a:t> was an intimate friend of Jesus. His sisters informed Jesus of his sickness. But Jesus went to </a:t>
            </a:r>
            <a:r>
              <a:rPr lang="en-US" sz="2500" dirty="0" err="1">
                <a:latin typeface="Arial Narrow" pitchFamily="34" charset="0"/>
                <a:cs typeface="Times New Roman" pitchFamily="18" charset="0"/>
              </a:rPr>
              <a:t>Bathania</a:t>
            </a:r>
            <a:r>
              <a:rPr lang="en-US" sz="2500" dirty="0">
                <a:latin typeface="Arial Narrow" pitchFamily="34" charset="0"/>
                <a:cs typeface="Times New Roman" pitchFamily="18" charset="0"/>
              </a:rPr>
              <a:t> only after two days. Before He went, He said to his </a:t>
            </a:r>
            <a:r>
              <a:rPr lang="en-US" sz="2500" dirty="0" err="1">
                <a:latin typeface="Arial Narrow" pitchFamily="34" charset="0"/>
                <a:cs typeface="Times New Roman" pitchFamily="18" charset="0"/>
              </a:rPr>
              <a:t>diciples</a:t>
            </a:r>
            <a:r>
              <a:rPr lang="en-US" sz="2500" dirty="0">
                <a:latin typeface="Arial Narrow" pitchFamily="34" charset="0"/>
                <a:cs typeface="Times New Roman" pitchFamily="18" charset="0"/>
              </a:rPr>
              <a:t>: Our friend Lazar is sleeping. I am going to wake him up. Then Thomas said to the other disciples: Let us go and die with Him (Jn. 11:11-15). Thomas declared this when the community of disciples were gripped with fear that they may be killed by the </a:t>
            </a:r>
            <a:r>
              <a:rPr lang="en-US" sz="2500" dirty="0" err="1">
                <a:latin typeface="Arial Narrow" pitchFamily="34" charset="0"/>
                <a:cs typeface="Times New Roman" pitchFamily="18" charset="0"/>
              </a:rPr>
              <a:t>jews</a:t>
            </a:r>
            <a:r>
              <a:rPr lang="en-US" sz="2500" dirty="0">
                <a:latin typeface="Arial Narrow" pitchFamily="34" charset="0"/>
                <a:cs typeface="Times New Roman" pitchFamily="18" charset="0"/>
              </a:rPr>
              <a:t>. He expressed this courage even after the ascension of Jesus. It was this courage that helped the apostle Thomas to come over to distant India to proclaim the Gospel.</a:t>
            </a:r>
          </a:p>
        </p:txBody>
      </p:sp>
      <p:pic>
        <p:nvPicPr>
          <p:cNvPr id="2050" name="Picture 2" descr="C:\Users\user\Desktop\Bitmap in Lesson10.cdr.jpg"/>
          <p:cNvPicPr>
            <a:picLocks noChangeAspect="1" noChangeArrowheads="1"/>
          </p:cNvPicPr>
          <p:nvPr/>
        </p:nvPicPr>
        <p:blipFill>
          <a:blip r:embed="rId2" cstate="print"/>
          <a:srcRect/>
          <a:stretch>
            <a:fillRect/>
          </a:stretch>
        </p:blipFill>
        <p:spPr bwMode="auto">
          <a:xfrm>
            <a:off x="152400" y="457200"/>
            <a:ext cx="3608387" cy="5870575"/>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8600" y="3962400"/>
            <a:ext cx="8686800" cy="2400657"/>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Christian community formed by the proclamation of the Gospel by St. Thomas grew strong in Kerala. They are known as ‘St. Thomas </a:t>
            </a:r>
            <a:r>
              <a:rPr lang="en-US" sz="2500" dirty="0" err="1">
                <a:latin typeface="Arial Narrow" pitchFamily="34" charset="0"/>
                <a:cs typeface="Times New Roman" pitchFamily="18" charset="0"/>
              </a:rPr>
              <a:t>Nazranis</a:t>
            </a:r>
            <a:r>
              <a:rPr lang="en-US" sz="2500" dirty="0">
                <a:latin typeface="Arial Narrow" pitchFamily="34" charset="0"/>
                <a:cs typeface="Times New Roman" pitchFamily="18" charset="0"/>
              </a:rPr>
              <a:t>’. They are fully aware of the apostolic origin of the Church. This is the only Church known by the name of the founder apostle. Other apostolic Churches are known by the name of the place of their origin.</a:t>
            </a:r>
          </a:p>
        </p:txBody>
      </p:sp>
      <p:pic>
        <p:nvPicPr>
          <p:cNvPr id="3074" name="Picture 2" descr="C:\Users\user\Desktop\stthomas.jpg"/>
          <p:cNvPicPr>
            <a:picLocks noChangeAspect="1" noChangeArrowheads="1"/>
          </p:cNvPicPr>
          <p:nvPr/>
        </p:nvPicPr>
        <p:blipFill>
          <a:blip r:embed="rId2" cstate="print"/>
          <a:srcRect/>
          <a:stretch>
            <a:fillRect/>
          </a:stretch>
        </p:blipFill>
        <p:spPr bwMode="auto">
          <a:xfrm>
            <a:off x="228600" y="533400"/>
            <a:ext cx="2667000" cy="3333750"/>
          </a:xfrm>
          <a:prstGeom prst="rect">
            <a:avLst/>
          </a:prstGeom>
          <a:noFill/>
          <a:ln>
            <a:solidFill>
              <a:schemeClr val="accent1"/>
            </a:solidFill>
          </a:ln>
        </p:spPr>
      </p:pic>
      <p:pic>
        <p:nvPicPr>
          <p:cNvPr id="3075" name="Picture 3" descr="C:\Users\user\Desktop\st.thomas.png"/>
          <p:cNvPicPr>
            <a:picLocks noChangeAspect="1" noChangeArrowheads="1"/>
          </p:cNvPicPr>
          <p:nvPr/>
        </p:nvPicPr>
        <p:blipFill>
          <a:blip r:embed="rId3" cstate="print"/>
          <a:srcRect/>
          <a:stretch>
            <a:fillRect/>
          </a:stretch>
        </p:blipFill>
        <p:spPr bwMode="auto">
          <a:xfrm>
            <a:off x="3148502" y="533400"/>
            <a:ext cx="5690698" cy="33528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743200" y="1600200"/>
            <a:ext cx="6248400" cy="4493538"/>
          </a:xfrm>
          <a:prstGeom prst="rect">
            <a:avLst/>
          </a:prstGeom>
          <a:noFill/>
        </p:spPr>
        <p:txBody>
          <a:bodyPr wrap="square" rtlCol="0">
            <a:spAutoFit/>
          </a:bodyPr>
          <a:lstStyle/>
          <a:p>
            <a:pPr algn="just"/>
            <a:r>
              <a:rPr lang="en-US" sz="2600" dirty="0">
                <a:latin typeface="Arial Narrow" pitchFamily="34" charset="0"/>
                <a:cs typeface="Times New Roman" pitchFamily="18" charset="0"/>
              </a:rPr>
              <a:t>	Mar </a:t>
            </a:r>
            <a:r>
              <a:rPr lang="en-US" sz="2600" dirty="0" err="1">
                <a:latin typeface="Arial Narrow" pitchFamily="34" charset="0"/>
                <a:cs typeface="Times New Roman" pitchFamily="18" charset="0"/>
              </a:rPr>
              <a:t>Thoma</a:t>
            </a:r>
            <a:r>
              <a:rPr lang="en-US" sz="2600" dirty="0">
                <a:latin typeface="Arial Narrow" pitchFamily="34" charset="0"/>
                <a:cs typeface="Times New Roman" pitchFamily="18" charset="0"/>
              </a:rPr>
              <a:t> Christians had their own style of </a:t>
            </a:r>
            <a:r>
              <a:rPr lang="en-US" sz="2600" dirty="0" err="1">
                <a:latin typeface="Arial Narrow" pitchFamily="34" charset="0"/>
                <a:cs typeface="Times New Roman" pitchFamily="18" charset="0"/>
              </a:rPr>
              <a:t>evangelisation</a:t>
            </a:r>
            <a:r>
              <a:rPr lang="en-US" sz="2600" dirty="0">
                <a:latin typeface="Arial Narrow" pitchFamily="34" charset="0"/>
                <a:cs typeface="Times New Roman" pitchFamily="18" charset="0"/>
              </a:rPr>
              <a:t>. They gave primary importance to keep up their Christian faith among the majority of non Christians and to bear witness to their faith. They never tried to impose their faith on others through violence or compulsion. They were respected as a community maintaining high moral standard. They had a good position in the community in which they lived. People of other religions also loved and respected Mar </a:t>
            </a:r>
            <a:r>
              <a:rPr lang="en-US" sz="2600" dirty="0" err="1">
                <a:latin typeface="Arial Narrow" pitchFamily="34" charset="0"/>
                <a:cs typeface="Times New Roman" pitchFamily="18" charset="0"/>
              </a:rPr>
              <a:t>Thoma</a:t>
            </a:r>
            <a:r>
              <a:rPr lang="en-US" sz="2600" dirty="0">
                <a:latin typeface="Arial Narrow" pitchFamily="34" charset="0"/>
                <a:cs typeface="Times New Roman" pitchFamily="18" charset="0"/>
              </a:rPr>
              <a:t> Christians.</a:t>
            </a:r>
          </a:p>
        </p:txBody>
      </p:sp>
      <p:sp>
        <p:nvSpPr>
          <p:cNvPr id="3" name="TextBox 2"/>
          <p:cNvSpPr txBox="1"/>
          <p:nvPr/>
        </p:nvSpPr>
        <p:spPr>
          <a:xfrm>
            <a:off x="0" y="202049"/>
            <a:ext cx="91440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MISSIONARY CHARACTER OF MAR THOMA CHRISTIANS</a:t>
            </a:r>
          </a:p>
        </p:txBody>
      </p:sp>
      <p:pic>
        <p:nvPicPr>
          <p:cNvPr id="4098" name="Picture 2" descr="C:\Users\user\Desktop\stThomas (1).jpg"/>
          <p:cNvPicPr>
            <a:picLocks noChangeAspect="1" noChangeArrowheads="1"/>
          </p:cNvPicPr>
          <p:nvPr/>
        </p:nvPicPr>
        <p:blipFill>
          <a:blip r:embed="rId2" cstate="print"/>
          <a:srcRect r="27154"/>
          <a:stretch>
            <a:fillRect/>
          </a:stretch>
        </p:blipFill>
        <p:spPr bwMode="auto">
          <a:xfrm>
            <a:off x="228600" y="1828800"/>
            <a:ext cx="2453088" cy="4084638"/>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3831610"/>
            <a:ext cx="8610600" cy="2492990"/>
          </a:xfrm>
          <a:prstGeom prst="rect">
            <a:avLst/>
          </a:prstGeom>
          <a:noFill/>
        </p:spPr>
        <p:txBody>
          <a:bodyPr wrap="square" rtlCol="0">
            <a:spAutoFit/>
          </a:bodyPr>
          <a:lstStyle/>
          <a:p>
            <a:pPr algn="just"/>
            <a:r>
              <a:rPr lang="en-US" sz="2600" dirty="0">
                <a:latin typeface="Arial Narrow" pitchFamily="34" charset="0"/>
                <a:cs typeface="Times New Roman" pitchFamily="18" charset="0"/>
              </a:rPr>
              <a:t>	Mar Thomas </a:t>
            </a:r>
            <a:r>
              <a:rPr lang="en-US" sz="2600" dirty="0" err="1">
                <a:latin typeface="Arial Narrow" pitchFamily="34" charset="0"/>
                <a:cs typeface="Times New Roman" pitchFamily="18" charset="0"/>
              </a:rPr>
              <a:t>Nazranis</a:t>
            </a:r>
            <a:r>
              <a:rPr lang="en-US" sz="2600" dirty="0">
                <a:latin typeface="Arial Narrow" pitchFamily="34" charset="0"/>
                <a:cs typeface="Times New Roman" pitchFamily="18" charset="0"/>
              </a:rPr>
              <a:t> were missionaries by their life based on faith. There is a tradition that missionaries from India went up to China. Still it is not wrong to say that the different religious faiths existing here from ancient times, the tolerant attitude of Indian culture, caste system etc. weakened the evangelical apostolic activities of Mar </a:t>
            </a:r>
            <a:r>
              <a:rPr lang="en-US" sz="2600" dirty="0" err="1">
                <a:latin typeface="Arial Narrow" pitchFamily="34" charset="0"/>
                <a:cs typeface="Times New Roman" pitchFamily="18" charset="0"/>
              </a:rPr>
              <a:t>Thoma</a:t>
            </a:r>
            <a:r>
              <a:rPr lang="en-US" sz="2600" dirty="0">
                <a:latin typeface="Arial Narrow" pitchFamily="34" charset="0"/>
                <a:cs typeface="Times New Roman" pitchFamily="18" charset="0"/>
              </a:rPr>
              <a:t> Christian.</a:t>
            </a:r>
          </a:p>
        </p:txBody>
      </p:sp>
      <p:pic>
        <p:nvPicPr>
          <p:cNvPr id="5122" name="Picture 2" descr="C:\Users\user\Desktop\07in170-INDIA-The-Syro-Malabar-church-founded-by-Saint-Thomas-at-Palayur-Kerala.-Painting-inside-church-shopwing-baptismal-pond-where-Thomas-first-baptised-the-Brahmins-and-dazzled-therm-by-turning-water-drops-into-diamo1.jpg"/>
          <p:cNvPicPr>
            <a:picLocks noChangeAspect="1" noChangeArrowheads="1"/>
          </p:cNvPicPr>
          <p:nvPr/>
        </p:nvPicPr>
        <p:blipFill>
          <a:blip r:embed="rId2" cstate="print"/>
          <a:srcRect/>
          <a:stretch>
            <a:fillRect/>
          </a:stretch>
        </p:blipFill>
        <p:spPr bwMode="auto">
          <a:xfrm>
            <a:off x="1219200" y="685800"/>
            <a:ext cx="4381500" cy="2971800"/>
          </a:xfrm>
          <a:prstGeom prst="rect">
            <a:avLst/>
          </a:prstGeom>
          <a:noFill/>
          <a:ln>
            <a:solidFill>
              <a:schemeClr val="accent1"/>
            </a:solidFill>
          </a:ln>
        </p:spPr>
      </p:pic>
      <p:pic>
        <p:nvPicPr>
          <p:cNvPr id="1026" name="Picture 2" descr="C:\Users\user\Desktop\St.Thomas08.jpg"/>
          <p:cNvPicPr>
            <a:picLocks noChangeAspect="1" noChangeArrowheads="1"/>
          </p:cNvPicPr>
          <p:nvPr/>
        </p:nvPicPr>
        <p:blipFill>
          <a:blip r:embed="rId3" cstate="print"/>
          <a:srcRect/>
          <a:stretch>
            <a:fillRect/>
          </a:stretch>
        </p:blipFill>
        <p:spPr bwMode="auto">
          <a:xfrm>
            <a:off x="5867399" y="685800"/>
            <a:ext cx="1977693" cy="29718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76200" y="2209800"/>
            <a:ext cx="8915400" cy="4324261"/>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missionary activities in India became active and alive with the coming of the western missionaries in the 16th century. But, in the background of the later historical events, Syro-Malabar Church could not continue her missionary activities.  In the Syro-Malabar Church, there has been a progressive growth in missionary vocations. Many from this Church came forward to be priests and religious. They served in Latin dioceses and Latin Congregations. Thus, Mar </a:t>
            </a:r>
            <a:r>
              <a:rPr lang="en-US" sz="2500" dirty="0" err="1">
                <a:latin typeface="Arial Narrow" pitchFamily="34" charset="0"/>
                <a:cs typeface="Times New Roman" pitchFamily="18" charset="0"/>
              </a:rPr>
              <a:t>Thoma</a:t>
            </a:r>
            <a:r>
              <a:rPr lang="en-US" sz="2500" dirty="0">
                <a:latin typeface="Arial Narrow" pitchFamily="34" charset="0"/>
                <a:cs typeface="Times New Roman" pitchFamily="18" charset="0"/>
              </a:rPr>
              <a:t> Christians here gave personnel and money to help the missionary attempts of the western Church. 70% of the members of the many religious communities and missionary </a:t>
            </a:r>
            <a:r>
              <a:rPr lang="en-US" sz="2500" dirty="0" err="1">
                <a:latin typeface="Arial Narrow" pitchFamily="34" charset="0"/>
                <a:cs typeface="Times New Roman" pitchFamily="18" charset="0"/>
              </a:rPr>
              <a:t>organisations</a:t>
            </a:r>
            <a:r>
              <a:rPr lang="en-US" sz="2500" dirty="0">
                <a:latin typeface="Arial Narrow" pitchFamily="34" charset="0"/>
                <a:cs typeface="Times New Roman" pitchFamily="18" charset="0"/>
              </a:rPr>
              <a:t> in India were from Syro-Malabar Church. They became witnesses to Jesus by their committed service in and outside India.</a:t>
            </a:r>
          </a:p>
        </p:txBody>
      </p:sp>
      <p:pic>
        <p:nvPicPr>
          <p:cNvPr id="6146" name="Picture 2" descr="C:\Users\user\Desktop\jesuitas2.jpg"/>
          <p:cNvPicPr>
            <a:picLocks noChangeAspect="1" noChangeArrowheads="1"/>
          </p:cNvPicPr>
          <p:nvPr/>
        </p:nvPicPr>
        <p:blipFill>
          <a:blip r:embed="rId2" cstate="print"/>
          <a:srcRect/>
          <a:stretch>
            <a:fillRect/>
          </a:stretch>
        </p:blipFill>
        <p:spPr bwMode="auto">
          <a:xfrm>
            <a:off x="3169920" y="152400"/>
            <a:ext cx="2773680" cy="19812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1524000" y="457200"/>
            <a:ext cx="76200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SYRO-MALABAR CHURCH AND EMIGRATIONS</a:t>
            </a:r>
          </a:p>
        </p:txBody>
      </p:sp>
      <p:sp>
        <p:nvSpPr>
          <p:cNvPr id="7" name="TextBox 6"/>
          <p:cNvSpPr txBox="1"/>
          <p:nvPr/>
        </p:nvSpPr>
        <p:spPr>
          <a:xfrm>
            <a:off x="228600" y="2057400"/>
            <a:ext cx="8686800" cy="4524315"/>
          </a:xfrm>
          <a:prstGeom prst="rect">
            <a:avLst/>
          </a:prstGeom>
          <a:noFill/>
        </p:spPr>
        <p:txBody>
          <a:bodyPr wrap="square" rtlCol="0">
            <a:spAutoFit/>
          </a:bodyPr>
          <a:lstStyle/>
          <a:p>
            <a:pPr algn="just"/>
            <a:r>
              <a:rPr lang="en-US" sz="2400" dirty="0">
                <a:latin typeface="Arial Narrow" pitchFamily="34" charset="0"/>
                <a:cs typeface="Times New Roman" pitchFamily="18" charset="0"/>
              </a:rPr>
              <a:t>	Until the 16th century Mar </a:t>
            </a:r>
            <a:r>
              <a:rPr lang="en-US" sz="2400" dirty="0" err="1">
                <a:latin typeface="Arial Narrow" pitchFamily="34" charset="0"/>
                <a:cs typeface="Times New Roman" pitchFamily="18" charset="0"/>
              </a:rPr>
              <a:t>Thoma</a:t>
            </a:r>
            <a:r>
              <a:rPr lang="en-US" sz="2400" dirty="0">
                <a:latin typeface="Arial Narrow" pitchFamily="34" charset="0"/>
                <a:cs typeface="Times New Roman" pitchFamily="18" charset="0"/>
              </a:rPr>
              <a:t> </a:t>
            </a:r>
            <a:r>
              <a:rPr lang="en-US" sz="2400" dirty="0" err="1">
                <a:latin typeface="Arial Narrow" pitchFamily="34" charset="0"/>
                <a:cs typeface="Times New Roman" pitchFamily="18" charset="0"/>
              </a:rPr>
              <a:t>Nazranis</a:t>
            </a:r>
            <a:r>
              <a:rPr lang="en-US" sz="2400" dirty="0">
                <a:latin typeface="Arial Narrow" pitchFamily="34" charset="0"/>
                <a:cs typeface="Times New Roman" pitchFamily="18" charset="0"/>
              </a:rPr>
              <a:t> had the authority to conduct Church activities all over India. The Archdeacon who ruled the whole Church was known as the Archdeacon of India. But with the advent of the Western missionaries, they lost their governing power. Considering the constant request of Mar </a:t>
            </a:r>
            <a:r>
              <a:rPr lang="en-US" sz="2400" dirty="0" err="1">
                <a:latin typeface="Arial Narrow" pitchFamily="34" charset="0"/>
                <a:cs typeface="Times New Roman" pitchFamily="18" charset="0"/>
              </a:rPr>
              <a:t>Thoma</a:t>
            </a:r>
            <a:r>
              <a:rPr lang="en-US" sz="2400" dirty="0">
                <a:latin typeface="Arial Narrow" pitchFamily="34" charset="0"/>
                <a:cs typeface="Times New Roman" pitchFamily="18" charset="0"/>
              </a:rPr>
              <a:t> </a:t>
            </a:r>
            <a:r>
              <a:rPr lang="en-US" sz="2400" dirty="0" err="1">
                <a:latin typeface="Arial Narrow" pitchFamily="34" charset="0"/>
                <a:cs typeface="Times New Roman" pitchFamily="18" charset="0"/>
              </a:rPr>
              <a:t>Nazranis</a:t>
            </a:r>
            <a:r>
              <a:rPr lang="en-US" sz="2400" dirty="0">
                <a:latin typeface="Arial Narrow" pitchFamily="34" charset="0"/>
                <a:cs typeface="Times New Roman" pitchFamily="18" charset="0"/>
              </a:rPr>
              <a:t>, on 21st Dec, 1923, Pope Pius XI established Syro-Malabar </a:t>
            </a:r>
            <a:r>
              <a:rPr lang="en-US" sz="2400" dirty="0" err="1">
                <a:latin typeface="Arial Narrow" pitchFamily="34" charset="0"/>
                <a:cs typeface="Times New Roman" pitchFamily="18" charset="0"/>
              </a:rPr>
              <a:t>Heirarchy</a:t>
            </a:r>
            <a:r>
              <a:rPr lang="en-US" sz="2400" dirty="0">
                <a:latin typeface="Arial Narrow" pitchFamily="34" charset="0"/>
                <a:cs typeface="Times New Roman" pitchFamily="18" charset="0"/>
              </a:rPr>
              <a:t> (Special governing set-up). The area of activity of the Church was limited between </a:t>
            </a:r>
            <a:r>
              <a:rPr lang="en-US" sz="2400" dirty="0" err="1">
                <a:latin typeface="Arial Narrow" pitchFamily="34" charset="0"/>
                <a:cs typeface="Times New Roman" pitchFamily="18" charset="0"/>
              </a:rPr>
              <a:t>Bharathappuzha</a:t>
            </a:r>
            <a:r>
              <a:rPr lang="en-US" sz="2400" dirty="0">
                <a:latin typeface="Arial Narrow" pitchFamily="34" charset="0"/>
                <a:cs typeface="Times New Roman" pitchFamily="18" charset="0"/>
              </a:rPr>
              <a:t> in the North and river Pampa in the South. The hard-working </a:t>
            </a:r>
            <a:r>
              <a:rPr lang="en-US" sz="2400" dirty="0" err="1">
                <a:latin typeface="Arial Narrow" pitchFamily="34" charset="0"/>
                <a:cs typeface="Times New Roman" pitchFamily="18" charset="0"/>
              </a:rPr>
              <a:t>Marthoma</a:t>
            </a:r>
            <a:r>
              <a:rPr lang="en-US" sz="2400" dirty="0">
                <a:latin typeface="Arial Narrow" pitchFamily="34" charset="0"/>
                <a:cs typeface="Times New Roman" pitchFamily="18" charset="0"/>
              </a:rPr>
              <a:t> Christians sought new zones of life and activities and emigrated to different parts of Kerala and outside Kerala. The Syro-Malabar Church has the responsibility to give pastoral service to those who emigrated to different part of Kerala and other states by establishing parishes or dioceses there.</a:t>
            </a:r>
          </a:p>
        </p:txBody>
      </p:sp>
      <p:pic>
        <p:nvPicPr>
          <p:cNvPr id="7170" name="Picture 2" descr="C:\Users\user\Desktop\Bitmap in Lesson10.cdr.jpg"/>
          <p:cNvPicPr>
            <a:picLocks noChangeAspect="1" noChangeArrowheads="1"/>
          </p:cNvPicPr>
          <p:nvPr/>
        </p:nvPicPr>
        <p:blipFill>
          <a:blip r:embed="rId2" cstate="print"/>
          <a:srcRect/>
          <a:stretch>
            <a:fillRect/>
          </a:stretch>
        </p:blipFill>
        <p:spPr bwMode="auto">
          <a:xfrm>
            <a:off x="152401" y="152401"/>
            <a:ext cx="1329310" cy="18288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76200" y="228600"/>
            <a:ext cx="8915400" cy="6247864"/>
          </a:xfrm>
          <a:prstGeom prst="rect">
            <a:avLst/>
          </a:prstGeom>
          <a:noFill/>
        </p:spPr>
        <p:txBody>
          <a:bodyPr wrap="square" rtlCol="0">
            <a:spAutoFit/>
          </a:bodyPr>
          <a:lstStyle/>
          <a:p>
            <a:pPr algn="just"/>
            <a:r>
              <a:rPr lang="en-US" sz="2500" dirty="0">
                <a:latin typeface="Arial Narrow" pitchFamily="34" charset="0"/>
                <a:cs typeface="Times New Roman" pitchFamily="18" charset="0"/>
              </a:rPr>
              <a:t>	A person’s life of faith is based on the faith tradition of his mother Church. He gets his spirituality for his faith life from the liturgy of the individual church. Hence each individual church has the responsibility to give pastoral service to its members wherever they may live. The church teaches this in the decree on ‘Oriental Churches’. “We should pay attention to protect and develop each individual church in the world. Wherever necessary, parishes and one’s own </a:t>
            </a:r>
            <a:r>
              <a:rPr lang="en-US" sz="2500" dirty="0" err="1">
                <a:latin typeface="Arial Narrow" pitchFamily="34" charset="0"/>
                <a:cs typeface="Times New Roman" pitchFamily="18" charset="0"/>
              </a:rPr>
              <a:t>heirarchy</a:t>
            </a:r>
            <a:r>
              <a:rPr lang="en-US" sz="2500" dirty="0">
                <a:latin typeface="Arial Narrow" pitchFamily="34" charset="0"/>
                <a:cs typeface="Times New Roman" pitchFamily="18" charset="0"/>
              </a:rPr>
              <a:t> must be established for the spiritual good of the faithful” (Oriental Churches. DE 4). The Second Vatican Council teaches that each individual church has the freedom and the right to proclaim the word of God based on its faith traditions and to establish self-governing set up and grow. With this purpose </a:t>
            </a:r>
            <a:r>
              <a:rPr lang="en-US" sz="2500" dirty="0" err="1">
                <a:latin typeface="Arial Narrow" pitchFamily="34" charset="0"/>
                <a:cs typeface="Times New Roman" pitchFamily="18" charset="0"/>
              </a:rPr>
              <a:t>Tellicherry</a:t>
            </a:r>
            <a:r>
              <a:rPr lang="en-US" sz="2500" dirty="0">
                <a:latin typeface="Arial Narrow" pitchFamily="34" charset="0"/>
                <a:cs typeface="Times New Roman" pitchFamily="18" charset="0"/>
              </a:rPr>
              <a:t> diocese was established in 1953 for the Syro-Malabar members who emigrated to Malabar region. In 1955, the areas of jurisdiction of certain dioceses were broadened:  the boundary of </a:t>
            </a:r>
            <a:r>
              <a:rPr lang="en-US" sz="2500" dirty="0" err="1">
                <a:latin typeface="Arial Narrow" pitchFamily="34" charset="0"/>
                <a:cs typeface="Times New Roman" pitchFamily="18" charset="0"/>
              </a:rPr>
              <a:t>Changanacherry</a:t>
            </a:r>
            <a:r>
              <a:rPr lang="en-US" sz="2500" dirty="0">
                <a:latin typeface="Arial Narrow" pitchFamily="34" charset="0"/>
                <a:cs typeface="Times New Roman" pitchFamily="18" charset="0"/>
              </a:rPr>
              <a:t> diocese </a:t>
            </a:r>
            <a:r>
              <a:rPr lang="en-US" sz="2500" dirty="0" err="1">
                <a:latin typeface="Arial Narrow" pitchFamily="34" charset="0"/>
                <a:cs typeface="Times New Roman" pitchFamily="18" charset="0"/>
              </a:rPr>
              <a:t>upto</a:t>
            </a:r>
            <a:r>
              <a:rPr lang="en-US" sz="2500" dirty="0">
                <a:latin typeface="Arial Narrow" pitchFamily="34" charset="0"/>
                <a:cs typeface="Times New Roman" pitchFamily="18" charset="0"/>
              </a:rPr>
              <a:t> </a:t>
            </a:r>
            <a:r>
              <a:rPr lang="en-US" sz="2500" dirty="0" err="1">
                <a:latin typeface="Arial Narrow" pitchFamily="34" charset="0"/>
                <a:cs typeface="Times New Roman" pitchFamily="18" charset="0"/>
              </a:rPr>
              <a:t>Kanyakumari</a:t>
            </a:r>
            <a:r>
              <a:rPr lang="en-US" sz="2500" dirty="0">
                <a:latin typeface="Arial Narrow" pitchFamily="34" charset="0"/>
                <a:cs typeface="Times New Roman" pitchFamily="18" charset="0"/>
              </a:rPr>
              <a:t>, </a:t>
            </a:r>
            <a:r>
              <a:rPr lang="en-US" sz="2500" dirty="0" err="1">
                <a:latin typeface="Arial Narrow" pitchFamily="34" charset="0"/>
                <a:cs typeface="Times New Roman" pitchFamily="18" charset="0"/>
              </a:rPr>
              <a:t>Trissur</a:t>
            </a:r>
            <a:r>
              <a:rPr lang="en-US" sz="2500" dirty="0">
                <a:latin typeface="Arial Narrow" pitchFamily="34" charset="0"/>
                <a:cs typeface="Times New Roman" pitchFamily="18" charset="0"/>
              </a:rPr>
              <a:t> diocese to </a:t>
            </a:r>
            <a:r>
              <a:rPr lang="en-US" sz="2500" dirty="0" err="1">
                <a:latin typeface="Arial Narrow" pitchFamily="34" charset="0"/>
                <a:cs typeface="Times New Roman" pitchFamily="18" charset="0"/>
              </a:rPr>
              <a:t>coimbatore</a:t>
            </a:r>
            <a:r>
              <a:rPr lang="en-US" sz="2500" dirty="0">
                <a:latin typeface="Arial Narrow" pitchFamily="34" charset="0"/>
                <a:cs typeface="Times New Roman" pitchFamily="18" charset="0"/>
              </a:rPr>
              <a:t> and </a:t>
            </a:r>
            <a:r>
              <a:rPr lang="en-US" sz="2500" dirty="0" err="1">
                <a:latin typeface="Arial Narrow" pitchFamily="34" charset="0"/>
                <a:cs typeface="Times New Roman" pitchFamily="18" charset="0"/>
              </a:rPr>
              <a:t>Tellicherry</a:t>
            </a:r>
            <a:r>
              <a:rPr lang="en-US" sz="2500" dirty="0">
                <a:latin typeface="Arial Narrow" pitchFamily="34" charset="0"/>
                <a:cs typeface="Times New Roman" pitchFamily="18" charset="0"/>
              </a:rPr>
              <a:t> diocese to Mysore and </a:t>
            </a:r>
            <a:r>
              <a:rPr lang="en-US" sz="2500" dirty="0" err="1">
                <a:latin typeface="Arial Narrow" pitchFamily="34" charset="0"/>
                <a:cs typeface="Times New Roman" pitchFamily="18" charset="0"/>
              </a:rPr>
              <a:t>Mangalapuram</a:t>
            </a:r>
            <a:r>
              <a:rPr lang="en-US" sz="2500" dirty="0">
                <a:latin typeface="Arial Narrow" pitchFamily="34" charset="0"/>
                <a:cs typeface="Times New Roman" pitchFamily="18" charset="0"/>
              </a:rPr>
              <a:t>.</a:t>
            </a: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1802</TotalTime>
  <Words>210</Words>
  <Application>Microsoft Office PowerPoint</Application>
  <PresentationFormat>On-screen Show (4:3)</PresentationFormat>
  <Paragraphs>45</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Let us  Read the Word of God and Meditate</vt:lpstr>
      <vt:lpstr>A Word of God to Remember</vt:lpstr>
      <vt:lpstr>Let us Pray</vt:lpstr>
      <vt:lpstr>My Decision</vt:lpstr>
      <vt:lpstr>Let us think with the Church</vt:lpstr>
      <vt:lpstr>Let us find out the answers</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portex8</dc:creator>
  <cp:lastModifiedBy>Administrator</cp:lastModifiedBy>
  <cp:revision>449</cp:revision>
  <dcterms:created xsi:type="dcterms:W3CDTF">2009-12-14T09:57:33Z</dcterms:created>
  <dcterms:modified xsi:type="dcterms:W3CDTF">2015-11-03T08:47:46Z</dcterms:modified>
</cp:coreProperties>
</file>